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18"/>
  </p:notesMasterIdLst>
  <p:sldIdLst>
    <p:sldId id="2007577651" r:id="rId2"/>
    <p:sldId id="2007577853" r:id="rId3"/>
    <p:sldId id="2007577581" r:id="rId4"/>
    <p:sldId id="2007577852" r:id="rId5"/>
    <p:sldId id="2007577854" r:id="rId6"/>
    <p:sldId id="2007577865" r:id="rId7"/>
    <p:sldId id="2007577866" r:id="rId8"/>
    <p:sldId id="2007577867" r:id="rId9"/>
    <p:sldId id="2007577868" r:id="rId10"/>
    <p:sldId id="2007577869" r:id="rId11"/>
    <p:sldId id="2007577855" r:id="rId12"/>
    <p:sldId id="2007577862" r:id="rId13"/>
    <p:sldId id="2007577857" r:id="rId14"/>
    <p:sldId id="2007577863" r:id="rId15"/>
    <p:sldId id="2007577864" r:id="rId16"/>
    <p:sldId id="26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ona Yiu" initials="FY" lastIdx="1" clrIdx="0">
    <p:extLst>
      <p:ext uri="{19B8F6BF-5375-455C-9EA6-DF929625EA0E}">
        <p15:presenceInfo xmlns:p15="http://schemas.microsoft.com/office/powerpoint/2012/main" userId="1c194957cd135e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E6F"/>
    <a:srgbClr val="9F1F25"/>
    <a:srgbClr val="79CFEA"/>
    <a:srgbClr val="DEF0F5"/>
    <a:srgbClr val="2EB7EB"/>
    <a:srgbClr val="474646"/>
    <a:srgbClr val="922B2A"/>
    <a:srgbClr val="081B2C"/>
    <a:srgbClr val="896C48"/>
    <a:srgbClr val="889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4" autoAdjust="0"/>
    <p:restoredTop sz="95214" autoAdjust="0"/>
  </p:normalViewPr>
  <p:slideViewPr>
    <p:cSldViewPr snapToGrid="0">
      <p:cViewPr varScale="1">
        <p:scale>
          <a:sx n="111" d="100"/>
          <a:sy n="111" d="100"/>
        </p:scale>
        <p:origin x="14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58FB066-95A8-4D43-911C-F7178203F559}" type="datetimeFigureOut">
              <a:rPr kumimoji="1" lang="zh-CN" altLang="en-US" smtClean="0"/>
              <a:pPr/>
              <a:t>2022/1/26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251C6DD-82CF-6944-B544-EC1886F8E4C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04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898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6946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5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0905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494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32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5764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0271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9428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07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509" y="335217"/>
            <a:ext cx="1818380" cy="1861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65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6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8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9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0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1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2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3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4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5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6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7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8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9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0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1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82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3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4" name="矩形 83"/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5" name="图形 8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600" y="6185662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7"/>
          <p:cNvSpPr txBox="1"/>
          <p:nvPr userDrawn="1"/>
        </p:nvSpPr>
        <p:spPr>
          <a:xfrm>
            <a:off x="8786812" y="6403651"/>
            <a:ext cx="2909888" cy="20638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90524" y="6510004"/>
            <a:ext cx="300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spc="0" dirty="0">
                <a:solidFill>
                  <a:srgbClr val="043E6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800" i="1" spc="0" dirty="0">
              <a:solidFill>
                <a:srgbClr val="043E6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7164ACA-7E73-C745-B6AA-940A77AD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8A4F1F-412C-4368-8EFE-73604FADAC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23849" y="1080311"/>
            <a:ext cx="11572875" cy="443198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23849" y="1825343"/>
            <a:ext cx="11572875" cy="4616097"/>
          </a:xfrm>
        </p:spPr>
        <p:txBody>
          <a:bodyPr lIns="0" tIns="0" rIns="0" bIns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0286D7-1B72-46A7-8D27-63028404E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39724"/>
            <a:ext cx="1799191" cy="1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亮着灯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639301" y="0"/>
            <a:ext cx="2552699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A9351E-60F8-4FA3-9D98-66604E561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117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2600" y="868480"/>
            <a:ext cx="11214100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600" y="1432875"/>
            <a:ext cx="11214100" cy="4788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543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7D95F68E-79D5-4913-8F3B-5713DA9BBA7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90524" y="6449691"/>
            <a:ext cx="300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i="0" spc="0" dirty="0" err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700" i="0" spc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37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5" r:id="rId4"/>
    <p:sldLayoutId id="2147483733" r:id="rId5"/>
    <p:sldLayoutId id="2147483734" r:id="rId6"/>
    <p:sldLayoutId id="2147483743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mg2.baidu.com/image_search/src=http%3A%2F%2Fp5.itc.cn%2Fimages01%2F20201127%2Fa66da757c9884987994759d393d8618a.jpeg&amp;refer=http%3A%2F%2Fp5.itc.cn&amp;app=2002&amp;size=f9999,10000&amp;q=a80&amp;n=0&amp;g=0n&amp;fmt=jpeg?sec=1634873583&amp;t=4aae5db59d7fbbb28af2eb71aa06081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hidden="1">
            <a:extLst>
              <a:ext uri="{FF2B5EF4-FFF2-40B4-BE49-F238E27FC236}">
                <a16:creationId xmlns:a16="http://schemas.microsoft.com/office/drawing/2014/main" id="{6A16C20A-CDF0-B346-84EC-F8DECDF2F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"/>
            <a:ext cx="12192000" cy="68539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chemeClr val="bg2">
              <a:lumMod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177" y="896597"/>
            <a:ext cx="935973" cy="2988440"/>
            <a:chOff x="0" y="1368000"/>
            <a:chExt cx="936000" cy="3600000"/>
          </a:xfrm>
        </p:grpSpPr>
        <p:sp>
          <p:nvSpPr>
            <p:cNvPr id="6" name="Rectangle 35"/>
            <p:cNvSpPr/>
            <p:nvPr userDrawn="1"/>
          </p:nvSpPr>
          <p:spPr bwMode="gray">
            <a:xfrm>
              <a:off x="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7" name="Rectangle 36"/>
            <p:cNvSpPr/>
            <p:nvPr userDrawn="1"/>
          </p:nvSpPr>
          <p:spPr bwMode="gray">
            <a:xfrm>
              <a:off x="234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7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8" name="Rectangle 37"/>
            <p:cNvSpPr/>
            <p:nvPr userDrawn="1"/>
          </p:nvSpPr>
          <p:spPr bwMode="gray">
            <a:xfrm>
              <a:off x="468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9" name="Rectangle 38"/>
            <p:cNvSpPr/>
            <p:nvPr userDrawn="1"/>
          </p:nvSpPr>
          <p:spPr bwMode="gray">
            <a:xfrm>
              <a:off x="702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Rectangle 15"/>
          <p:cNvSpPr/>
          <p:nvPr/>
        </p:nvSpPr>
        <p:spPr bwMode="gray">
          <a:xfrm>
            <a:off x="936150" y="896597"/>
            <a:ext cx="9949564" cy="298844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 w="6350" algn="ctr">
            <a:noFill/>
            <a:miter lim="800000"/>
          </a:ln>
        </p:spPr>
        <p:txBody>
          <a:bodyPr lIns="89998" tIns="71998" rIns="89998" bIns="71998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9471" y="1268333"/>
            <a:ext cx="8996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JABIL-Kardex</a:t>
            </a:r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取料项目方案</a:t>
            </a:r>
            <a:endParaRPr lang="en-US" altLang="zh-CN" sz="4800" b="1" dirty="0">
              <a:solidFill>
                <a:srgbClr val="FFC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19293" y="2015416"/>
            <a:ext cx="7793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Customer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cases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of SMartMore AI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525949" y="3049013"/>
            <a:ext cx="7268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19293" y="3124652"/>
            <a:ext cx="7793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助力中国智造，加速企业智能转型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6AB4D59-6069-994A-A52C-F11E2EC11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516" y="6114756"/>
            <a:ext cx="2616485" cy="6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1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方案设计</a:t>
            </a:r>
            <a:r>
              <a:rPr lang="en-US" altLang="zh-CN" dirty="0"/>
              <a:t>|</a:t>
            </a:r>
            <a:r>
              <a:rPr lang="zh-CN" altLang="en-US" dirty="0"/>
              <a:t>取放料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E33CE0C-8768-4A99-80A7-7BD27B2AF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84" y="1527762"/>
            <a:ext cx="3705225" cy="4314825"/>
          </a:xfrm>
          <a:prstGeom prst="rect">
            <a:avLst/>
          </a:prstGeom>
        </p:spPr>
      </p:pic>
      <p:sp>
        <p:nvSpPr>
          <p:cNvPr id="22" name="线形标注 1(无边框) 29">
            <a:extLst>
              <a:ext uri="{FF2B5EF4-FFF2-40B4-BE49-F238E27FC236}">
                <a16:creationId xmlns:a16="http://schemas.microsoft.com/office/drawing/2014/main" id="{8BB90B9E-1E84-4D22-9A0C-78698EA55949}"/>
              </a:ext>
            </a:extLst>
          </p:cNvPr>
          <p:cNvSpPr/>
          <p:nvPr/>
        </p:nvSpPr>
        <p:spPr>
          <a:xfrm>
            <a:off x="2844164" y="1123903"/>
            <a:ext cx="1403350" cy="230504"/>
          </a:xfrm>
          <a:prstGeom prst="callout1">
            <a:avLst>
              <a:gd name="adj1" fmla="val 95041"/>
              <a:gd name="adj2" fmla="val 49728"/>
              <a:gd name="adj3" fmla="val 406888"/>
              <a:gd name="adj4" fmla="val 4841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搬运夹爪</a:t>
            </a:r>
          </a:p>
        </p:txBody>
      </p:sp>
      <p:sp>
        <p:nvSpPr>
          <p:cNvPr id="23" name="线形标注 1(无边框) 10">
            <a:extLst>
              <a:ext uri="{FF2B5EF4-FFF2-40B4-BE49-F238E27FC236}">
                <a16:creationId xmlns:a16="http://schemas.microsoft.com/office/drawing/2014/main" id="{F74A610D-5D0B-42F0-B757-7E79F7D8993A}"/>
              </a:ext>
            </a:extLst>
          </p:cNvPr>
          <p:cNvSpPr/>
          <p:nvPr/>
        </p:nvSpPr>
        <p:spPr>
          <a:xfrm>
            <a:off x="323849" y="2320878"/>
            <a:ext cx="1183640" cy="230504"/>
          </a:xfrm>
          <a:prstGeom prst="callout1">
            <a:avLst>
              <a:gd name="adj1" fmla="val 56473"/>
              <a:gd name="adj2" fmla="val 100075"/>
              <a:gd name="adj3" fmla="val 61432"/>
              <a:gd name="adj4" fmla="val 178648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夹爪示意</a:t>
            </a:r>
          </a:p>
        </p:txBody>
      </p:sp>
      <p:sp>
        <p:nvSpPr>
          <p:cNvPr id="24" name="线形标注 1(无边框) 11">
            <a:extLst>
              <a:ext uri="{FF2B5EF4-FFF2-40B4-BE49-F238E27FC236}">
                <a16:creationId xmlns:a16="http://schemas.microsoft.com/office/drawing/2014/main" id="{4C2FEBD2-7E9D-4A58-A3ED-FCC3DB14AF3A}"/>
              </a:ext>
            </a:extLst>
          </p:cNvPr>
          <p:cNvSpPr/>
          <p:nvPr/>
        </p:nvSpPr>
        <p:spPr>
          <a:xfrm>
            <a:off x="558799" y="4192223"/>
            <a:ext cx="1183640" cy="230504"/>
          </a:xfrm>
          <a:prstGeom prst="callout1">
            <a:avLst>
              <a:gd name="adj1" fmla="val 56473"/>
              <a:gd name="adj2" fmla="val 100075"/>
              <a:gd name="adj3" fmla="val 61432"/>
              <a:gd name="adj4" fmla="val 173605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地轨驱动电机</a:t>
            </a:r>
          </a:p>
        </p:txBody>
      </p:sp>
      <p:sp>
        <p:nvSpPr>
          <p:cNvPr id="25" name="线形标注 1(无边框) 13">
            <a:extLst>
              <a:ext uri="{FF2B5EF4-FFF2-40B4-BE49-F238E27FC236}">
                <a16:creationId xmlns:a16="http://schemas.microsoft.com/office/drawing/2014/main" id="{C42C17B7-D2F9-43F2-A6B9-2E694FEAB0C0}"/>
              </a:ext>
            </a:extLst>
          </p:cNvPr>
          <p:cNvSpPr/>
          <p:nvPr/>
        </p:nvSpPr>
        <p:spPr>
          <a:xfrm>
            <a:off x="398144" y="1743663"/>
            <a:ext cx="1183640" cy="230504"/>
          </a:xfrm>
          <a:prstGeom prst="callout1">
            <a:avLst>
              <a:gd name="adj1" fmla="val 56473"/>
              <a:gd name="adj2" fmla="val 100075"/>
              <a:gd name="adj3" fmla="val 61432"/>
              <a:gd name="adj4" fmla="val 138680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前后机械手</a:t>
            </a:r>
          </a:p>
        </p:txBody>
      </p:sp>
      <p:sp>
        <p:nvSpPr>
          <p:cNvPr id="26" name="线形标注 1(无边框) 17">
            <a:extLst>
              <a:ext uri="{FF2B5EF4-FFF2-40B4-BE49-F238E27FC236}">
                <a16:creationId xmlns:a16="http://schemas.microsoft.com/office/drawing/2014/main" id="{A526724C-38B9-4ECC-B545-09D05EEE26E1}"/>
              </a:ext>
            </a:extLst>
          </p:cNvPr>
          <p:cNvSpPr/>
          <p:nvPr/>
        </p:nvSpPr>
        <p:spPr>
          <a:xfrm>
            <a:off x="467994" y="5271723"/>
            <a:ext cx="1183640" cy="230504"/>
          </a:xfrm>
          <a:prstGeom prst="callout1">
            <a:avLst>
              <a:gd name="adj1" fmla="val 56473"/>
              <a:gd name="adj2" fmla="val 100075"/>
              <a:gd name="adj3" fmla="val 61432"/>
              <a:gd name="adj4" fmla="val 173605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升降驱动电机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6ADDBEE-DC22-47D5-B8F0-C969EDB0DD18}"/>
              </a:ext>
            </a:extLst>
          </p:cNvPr>
          <p:cNvGrpSpPr/>
          <p:nvPr/>
        </p:nvGrpSpPr>
        <p:grpSpPr>
          <a:xfrm>
            <a:off x="5708650" y="2088719"/>
            <a:ext cx="5924551" cy="2905197"/>
            <a:chOff x="4990466" y="1830705"/>
            <a:chExt cx="6877685" cy="319659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E8A5F3F-81B2-4419-9568-D08F4DFE3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4836" y="1830705"/>
              <a:ext cx="4933315" cy="3196590"/>
            </a:xfrm>
            <a:prstGeom prst="rect">
              <a:avLst/>
            </a:prstGeom>
          </p:spPr>
        </p:pic>
        <p:sp>
          <p:nvSpPr>
            <p:cNvPr id="28" name="线形标注 1(无边框) 20">
              <a:extLst>
                <a:ext uri="{FF2B5EF4-FFF2-40B4-BE49-F238E27FC236}">
                  <a16:creationId xmlns:a16="http://schemas.microsoft.com/office/drawing/2014/main" id="{D073258E-B225-40C8-AF64-7CD52310B62E}"/>
                </a:ext>
              </a:extLst>
            </p:cNvPr>
            <p:cNvSpPr/>
            <p:nvPr/>
          </p:nvSpPr>
          <p:spPr>
            <a:xfrm>
              <a:off x="5531486" y="4266566"/>
              <a:ext cx="1403350" cy="230504"/>
            </a:xfrm>
            <a:prstGeom prst="callout1">
              <a:avLst>
                <a:gd name="adj1" fmla="val 53994"/>
                <a:gd name="adj2" fmla="val 100542"/>
                <a:gd name="adj3" fmla="val 37465"/>
                <a:gd name="adj4" fmla="val 183167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sz="15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料箱示意</a:t>
              </a:r>
            </a:p>
          </p:txBody>
        </p:sp>
        <p:sp>
          <p:nvSpPr>
            <p:cNvPr id="29" name="线形标注 1(无边框) 6">
              <a:extLst>
                <a:ext uri="{FF2B5EF4-FFF2-40B4-BE49-F238E27FC236}">
                  <a16:creationId xmlns:a16="http://schemas.microsoft.com/office/drawing/2014/main" id="{6477A3E2-F8ED-45D6-B7B0-5EE61E0EBC82}"/>
                </a:ext>
              </a:extLst>
            </p:cNvPr>
            <p:cNvSpPr/>
            <p:nvPr/>
          </p:nvSpPr>
          <p:spPr>
            <a:xfrm>
              <a:off x="4990466" y="2322831"/>
              <a:ext cx="1403350" cy="230504"/>
            </a:xfrm>
            <a:prstGeom prst="callout1">
              <a:avLst>
                <a:gd name="adj1" fmla="val 50413"/>
                <a:gd name="adj2" fmla="val 103031"/>
                <a:gd name="adj3" fmla="val 45178"/>
                <a:gd name="adj4" fmla="val 3019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sz="15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夹紧气缸</a:t>
              </a:r>
            </a:p>
          </p:txBody>
        </p:sp>
        <p:sp>
          <p:nvSpPr>
            <p:cNvPr id="30" name="线形标注 1(无边框) 3">
              <a:extLst>
                <a:ext uri="{FF2B5EF4-FFF2-40B4-BE49-F238E27FC236}">
                  <a16:creationId xmlns:a16="http://schemas.microsoft.com/office/drawing/2014/main" id="{C89F8521-16DC-44BA-B34E-ACBEECEB6BC3}"/>
                </a:ext>
              </a:extLst>
            </p:cNvPr>
            <p:cNvSpPr/>
            <p:nvPr/>
          </p:nvSpPr>
          <p:spPr>
            <a:xfrm>
              <a:off x="4990466" y="3043556"/>
              <a:ext cx="1403350" cy="230504"/>
            </a:xfrm>
            <a:prstGeom prst="callout1">
              <a:avLst>
                <a:gd name="adj1" fmla="val 50413"/>
                <a:gd name="adj2" fmla="val 103031"/>
                <a:gd name="adj3" fmla="val 49035"/>
                <a:gd name="adj4" fmla="val 173891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sz="15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夹抓示意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7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方案设计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图像效果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流程设计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8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图像效果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9A694B-3AF5-4076-8F13-AD784CC9A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20" y="1194909"/>
            <a:ext cx="9916511" cy="48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8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方案设计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图像效果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流程设计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1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流程设计</a:t>
            </a:r>
          </a:p>
        </p:txBody>
      </p:sp>
    </p:spTree>
    <p:extLst>
      <p:ext uri="{BB962C8B-B14F-4D97-AF65-F5344CB8AC3E}">
        <p14:creationId xmlns:p14="http://schemas.microsoft.com/office/powerpoint/2010/main" val="108934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流程设计</a:t>
            </a:r>
          </a:p>
        </p:txBody>
      </p:sp>
    </p:spTree>
    <p:extLst>
      <p:ext uri="{BB962C8B-B14F-4D97-AF65-F5344CB8AC3E}">
        <p14:creationId xmlns:p14="http://schemas.microsoft.com/office/powerpoint/2010/main" val="146218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75774B-D0CC-48B7-B604-70ED0CC1A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7376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版本控制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6610912C-7479-42B7-AC6B-6672D3C93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638504"/>
              </p:ext>
            </p:extLst>
          </p:nvPr>
        </p:nvGraphicFramePr>
        <p:xfrm>
          <a:off x="693038" y="1021772"/>
          <a:ext cx="10590657" cy="521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537">
                  <a:extLst>
                    <a:ext uri="{9D8B030D-6E8A-4147-A177-3AD203B41FA5}">
                      <a16:colId xmlns:a16="http://schemas.microsoft.com/office/drawing/2014/main" val="2317726313"/>
                    </a:ext>
                  </a:extLst>
                </a:gridCol>
                <a:gridCol w="1881365">
                  <a:extLst>
                    <a:ext uri="{9D8B030D-6E8A-4147-A177-3AD203B41FA5}">
                      <a16:colId xmlns:a16="http://schemas.microsoft.com/office/drawing/2014/main" val="2968160571"/>
                    </a:ext>
                  </a:extLst>
                </a:gridCol>
                <a:gridCol w="1512951">
                  <a:extLst>
                    <a:ext uri="{9D8B030D-6E8A-4147-A177-3AD203B41FA5}">
                      <a16:colId xmlns:a16="http://schemas.microsoft.com/office/drawing/2014/main" val="1122904895"/>
                    </a:ext>
                  </a:extLst>
                </a:gridCol>
                <a:gridCol w="1836421">
                  <a:extLst>
                    <a:ext uri="{9D8B030D-6E8A-4147-A177-3AD203B41FA5}">
                      <a16:colId xmlns:a16="http://schemas.microsoft.com/office/drawing/2014/main" val="3976083329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874061670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2410423595"/>
                    </a:ext>
                  </a:extLst>
                </a:gridCol>
                <a:gridCol w="1252727">
                  <a:extLst>
                    <a:ext uri="{9D8B030D-6E8A-4147-A177-3AD203B41FA5}">
                      <a16:colId xmlns:a16="http://schemas.microsoft.com/office/drawing/2014/main" val="3231542515"/>
                    </a:ext>
                  </a:extLst>
                </a:gridCol>
              </a:tblGrid>
              <a:tr h="651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版本号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日期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变更申请人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制作人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审核人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493748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Version1.0.0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2022/1/25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初版发行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N/A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王律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N/A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883583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469447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408001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793269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369995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03652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87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11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方案设计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图像效果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流程设计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8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90CCEF-FDC3-4415-A6A0-E4A539203606}"/>
              </a:ext>
            </a:extLst>
          </p:cNvPr>
          <p:cNvSpPr/>
          <p:nvPr/>
        </p:nvSpPr>
        <p:spPr>
          <a:xfrm>
            <a:off x="6669116" y="1397674"/>
            <a:ext cx="5287992" cy="40626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项目需求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2EEA44-33AA-4418-A1B9-903F39C1E05C}"/>
              </a:ext>
            </a:extLst>
          </p:cNvPr>
          <p:cNvSpPr txBox="1"/>
          <p:nvPr/>
        </p:nvSpPr>
        <p:spPr>
          <a:xfrm>
            <a:off x="144663" y="980958"/>
            <a:ext cx="6975190" cy="4155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zh-CN" altLang="en-US" kern="100" dirty="0">
                <a:effectLst/>
                <a:latin typeface="+mj-lt"/>
                <a:ea typeface="PMingLiU" panose="02020500000000000000" pitchFamily="18" charset="-120"/>
              </a:rPr>
              <a:t>需求</a:t>
            </a:r>
            <a:endParaRPr lang="en-US" altLang="zh-CN" kern="100" dirty="0">
              <a:effectLst/>
              <a:latin typeface="+mj-lt"/>
              <a:ea typeface="PMingLiU" panose="02020500000000000000" pitchFamily="18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设备描述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: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设备从出料口自动抓取料盒至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AGV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对接平台、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AGV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最大负重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30KG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设备型号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: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非标定制</a:t>
            </a:r>
            <a:endParaRPr lang="en-US" altLang="zh-CN" sz="1600" kern="100" dirty="0">
              <a:latin typeface="+mj-lt"/>
              <a:ea typeface="PMingLiU" panose="02020500000000000000" pitchFamily="18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设备产能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:30s/pcs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抓取对象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: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料盒</a:t>
            </a:r>
            <a:endParaRPr lang="en-US" altLang="zh-CN" sz="1600" kern="100" dirty="0">
              <a:latin typeface="+mj-lt"/>
              <a:ea typeface="PMingLiU" panose="02020500000000000000" pitchFamily="18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设备尺寸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:3600mm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（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L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）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* 2300mm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（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W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）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* 4178mm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（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H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）（设备尺寸为预估尺寸）</a:t>
            </a:r>
            <a:endParaRPr lang="en-US" altLang="zh-CN" sz="1600" kern="100" dirty="0">
              <a:latin typeface="+mj-lt"/>
              <a:ea typeface="PMingLiU" panose="02020500000000000000" pitchFamily="18" charset="-12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要求精度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:+/-0.05mm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设备负载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:</a:t>
            </a:r>
            <a:r>
              <a:rPr lang="zh-CN" altLang="en-US" sz="1600" kern="100" dirty="0">
                <a:latin typeface="+mj-lt"/>
                <a:ea typeface="PMingLiU" panose="02020500000000000000" pitchFamily="18" charset="-120"/>
              </a:rPr>
              <a:t>最大负重</a:t>
            </a:r>
            <a:r>
              <a:rPr lang="en-US" altLang="zh-CN" sz="1600" kern="100" dirty="0">
                <a:latin typeface="+mj-lt"/>
                <a:ea typeface="PMingLiU" panose="02020500000000000000" pitchFamily="18" charset="-120"/>
              </a:rPr>
              <a:t>50KG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kern="100" dirty="0">
              <a:latin typeface="+mj-lt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09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方案设计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图像效果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流程设计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637777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项目需求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290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方案设计</a:t>
            </a:r>
            <a:r>
              <a:rPr lang="en-US" altLang="zh-CN" dirty="0"/>
              <a:t>|</a:t>
            </a:r>
            <a:r>
              <a:rPr lang="zh-CN" altLang="en-US" dirty="0"/>
              <a:t>设备布局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96FAA6-05B4-4F5D-A8E9-11D7CB29C184}"/>
              </a:ext>
            </a:extLst>
          </p:cNvPr>
          <p:cNvSpPr/>
          <p:nvPr/>
        </p:nvSpPr>
        <p:spPr>
          <a:xfrm>
            <a:off x="323849" y="988239"/>
            <a:ext cx="3105509" cy="2322352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9F9A604-9FE4-44DA-8D62-BA8D73AD0939}"/>
              </a:ext>
            </a:extLst>
          </p:cNvPr>
          <p:cNvSpPr/>
          <p:nvPr/>
        </p:nvSpPr>
        <p:spPr>
          <a:xfrm>
            <a:off x="323848" y="3749284"/>
            <a:ext cx="3105509" cy="232235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248CE-C8E1-41E7-B588-E4784B50F04B}"/>
              </a:ext>
            </a:extLst>
          </p:cNvPr>
          <p:cNvSpPr txBox="1"/>
          <p:nvPr/>
        </p:nvSpPr>
        <p:spPr>
          <a:xfrm>
            <a:off x="1446647" y="331059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侧视图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9B73DC-324B-4BD2-B408-A37412DEB38E}"/>
              </a:ext>
            </a:extLst>
          </p:cNvPr>
          <p:cNvSpPr txBox="1"/>
          <p:nvPr/>
        </p:nvSpPr>
        <p:spPr>
          <a:xfrm>
            <a:off x="1446646" y="607163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俯视图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C5C0442-4486-4291-AB58-0E827017A538}"/>
              </a:ext>
            </a:extLst>
          </p:cNvPr>
          <p:cNvSpPr/>
          <p:nvPr/>
        </p:nvSpPr>
        <p:spPr>
          <a:xfrm>
            <a:off x="5201727" y="1095555"/>
            <a:ext cx="6331789" cy="497608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B37349-BDFA-4024-B97F-4C9615E1A739}"/>
              </a:ext>
            </a:extLst>
          </p:cNvPr>
          <p:cNvSpPr txBox="1"/>
          <p:nvPr/>
        </p:nvSpPr>
        <p:spPr>
          <a:xfrm>
            <a:off x="7721290" y="607163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主视图</a:t>
            </a:r>
          </a:p>
        </p:txBody>
      </p:sp>
    </p:spTree>
    <p:extLst>
      <p:ext uri="{BB962C8B-B14F-4D97-AF65-F5344CB8AC3E}">
        <p14:creationId xmlns:p14="http://schemas.microsoft.com/office/powerpoint/2010/main" val="252968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方案设计</a:t>
            </a:r>
            <a:r>
              <a:rPr lang="en-US" altLang="zh-CN" dirty="0"/>
              <a:t>|</a:t>
            </a:r>
            <a:r>
              <a:rPr lang="zh-CN" altLang="en-US" dirty="0"/>
              <a:t>扫码枪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DE4A63-190C-4315-A993-6DD78263B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79" y="2074737"/>
            <a:ext cx="4846320" cy="225552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2009A25-F061-4624-BED1-935CED10300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1006844"/>
              </p:ext>
            </p:extLst>
          </p:nvPr>
        </p:nvGraphicFramePr>
        <p:xfrm>
          <a:off x="6096000" y="1988191"/>
          <a:ext cx="5577421" cy="225551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70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读码器型号</a:t>
                      </a:r>
                      <a:endParaRPr lang="en-US" altLang="zh-C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VS1000P-111-022</a:t>
                      </a:r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工作距离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     250±50mm</a:t>
                      </a:r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视野大小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   118mm*73mm</a:t>
                      </a:r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21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方案设计</a:t>
            </a:r>
            <a:r>
              <a:rPr lang="en-US" altLang="zh-CN" dirty="0"/>
              <a:t>|AGV</a:t>
            </a:r>
            <a:r>
              <a:rPr lang="zh-CN" altLang="en-US" dirty="0"/>
              <a:t>对接滚筒线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4DA5C31-2430-4FD0-963C-005AC3A99717}"/>
              </a:ext>
            </a:extLst>
          </p:cNvPr>
          <p:cNvGrpSpPr/>
          <p:nvPr/>
        </p:nvGrpSpPr>
        <p:grpSpPr>
          <a:xfrm>
            <a:off x="6669034" y="1355414"/>
            <a:ext cx="5172760" cy="3932578"/>
            <a:chOff x="302744" y="1510690"/>
            <a:chExt cx="5172760" cy="393257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65AF888-EAA2-4C2F-A7C1-DC222791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786" y="1602087"/>
              <a:ext cx="4601564" cy="3841181"/>
            </a:xfrm>
            <a:prstGeom prst="rect">
              <a:avLst/>
            </a:prstGeom>
          </p:spPr>
        </p:pic>
        <p:sp>
          <p:nvSpPr>
            <p:cNvPr id="5" name="线形标注 1(无边框) 5">
              <a:extLst>
                <a:ext uri="{FF2B5EF4-FFF2-40B4-BE49-F238E27FC236}">
                  <a16:creationId xmlns:a16="http://schemas.microsoft.com/office/drawing/2014/main" id="{CF06A776-38B1-46CA-B871-C819436C366C}"/>
                </a:ext>
              </a:extLst>
            </p:cNvPr>
            <p:cNvSpPr/>
            <p:nvPr/>
          </p:nvSpPr>
          <p:spPr>
            <a:xfrm>
              <a:off x="4432974" y="3482971"/>
              <a:ext cx="972696" cy="184666"/>
            </a:xfrm>
            <a:prstGeom prst="callout1">
              <a:avLst>
                <a:gd name="adj1" fmla="val -9917"/>
                <a:gd name="adj2" fmla="val 48988"/>
                <a:gd name="adj3" fmla="val -311296"/>
                <a:gd name="adj4" fmla="val 47736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横移地轨</a:t>
              </a:r>
            </a:p>
          </p:txBody>
        </p:sp>
        <p:sp>
          <p:nvSpPr>
            <p:cNvPr id="6" name="右箭头 14">
              <a:extLst>
                <a:ext uri="{FF2B5EF4-FFF2-40B4-BE49-F238E27FC236}">
                  <a16:creationId xmlns:a16="http://schemas.microsoft.com/office/drawing/2014/main" id="{93D992D5-F932-4C57-81F3-012F682D0B08}"/>
                </a:ext>
              </a:extLst>
            </p:cNvPr>
            <p:cNvSpPr/>
            <p:nvPr/>
          </p:nvSpPr>
          <p:spPr>
            <a:xfrm rot="16200000">
              <a:off x="1181510" y="4407097"/>
              <a:ext cx="938977" cy="159305"/>
            </a:xfrm>
            <a:prstGeom prst="rightArrow">
              <a:avLst/>
            </a:prstGeom>
            <a:solidFill>
              <a:schemeClr val="accent2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文本框 44">
              <a:extLst>
                <a:ext uri="{FF2B5EF4-FFF2-40B4-BE49-F238E27FC236}">
                  <a16:creationId xmlns:a16="http://schemas.microsoft.com/office/drawing/2014/main" id="{A62E88F3-6A01-4C45-94F0-F7B54A5B3297}"/>
                </a:ext>
              </a:extLst>
            </p:cNvPr>
            <p:cNvSpPr txBox="1"/>
            <p:nvPr/>
          </p:nvSpPr>
          <p:spPr>
            <a:xfrm rot="16200000">
              <a:off x="827707" y="4290261"/>
              <a:ext cx="1261059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1200" dirty="0">
                  <a:latin typeface="Arial" panose="020B0604020202020204" pitchFamily="34" charset="0"/>
                  <a:ea typeface="宋体" panose="02010600030101010101" pitchFamily="2" charset="-122"/>
                </a:rPr>
                <a:t>产品入料方向</a:t>
              </a:r>
            </a:p>
          </p:txBody>
        </p:sp>
        <p:sp>
          <p:nvSpPr>
            <p:cNvPr id="8" name="线形标注 1(无边框) 7">
              <a:extLst>
                <a:ext uri="{FF2B5EF4-FFF2-40B4-BE49-F238E27FC236}">
                  <a16:creationId xmlns:a16="http://schemas.microsoft.com/office/drawing/2014/main" id="{2BF2168B-6274-4551-AA39-0DA535D03B2F}"/>
                </a:ext>
              </a:extLst>
            </p:cNvPr>
            <p:cNvSpPr/>
            <p:nvPr/>
          </p:nvSpPr>
          <p:spPr>
            <a:xfrm>
              <a:off x="3211013" y="5140677"/>
              <a:ext cx="1118882" cy="184666"/>
            </a:xfrm>
            <a:prstGeom prst="callout1">
              <a:avLst>
                <a:gd name="adj1" fmla="val 27272"/>
                <a:gd name="adj2" fmla="val -2093"/>
                <a:gd name="adj3" fmla="val 22038"/>
                <a:gd name="adj4" fmla="val -71817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AGV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对接滚筒线</a:t>
              </a:r>
            </a:p>
          </p:txBody>
        </p:sp>
        <p:sp>
          <p:nvSpPr>
            <p:cNvPr id="9" name="线形标注 1(无边框) 19">
              <a:extLst>
                <a:ext uri="{FF2B5EF4-FFF2-40B4-BE49-F238E27FC236}">
                  <a16:creationId xmlns:a16="http://schemas.microsoft.com/office/drawing/2014/main" id="{B5E7EF08-0E45-416E-8D17-05D40B83965F}"/>
                </a:ext>
              </a:extLst>
            </p:cNvPr>
            <p:cNvSpPr/>
            <p:nvPr/>
          </p:nvSpPr>
          <p:spPr>
            <a:xfrm>
              <a:off x="3264427" y="3482971"/>
              <a:ext cx="1118882" cy="184666"/>
            </a:xfrm>
            <a:prstGeom prst="callout1">
              <a:avLst>
                <a:gd name="adj1" fmla="val -25068"/>
                <a:gd name="adj2" fmla="val 52304"/>
                <a:gd name="adj3" fmla="val -335539"/>
                <a:gd name="adj4" fmla="val 52889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升降搬运机械手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551ECDDF-35BC-4F24-92BF-90D4EB8F7961}"/>
                </a:ext>
              </a:extLst>
            </p:cNvPr>
            <p:cNvCxnSpPr/>
            <p:nvPr/>
          </p:nvCxnSpPr>
          <p:spPr>
            <a:xfrm flipH="1">
              <a:off x="714146" y="1995318"/>
              <a:ext cx="15462" cy="3369987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arrow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A50345B-76FC-4244-B145-621236B67A72}"/>
                </a:ext>
              </a:extLst>
            </p:cNvPr>
            <p:cNvSpPr txBox="1"/>
            <p:nvPr/>
          </p:nvSpPr>
          <p:spPr>
            <a:xfrm rot="16200000">
              <a:off x="24637" y="3654602"/>
              <a:ext cx="843471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cap="none" spc="0" normalizeH="0" baseline="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2850mm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A4D3411-4807-45A2-8C58-C63D6B37CA49}"/>
                </a:ext>
              </a:extLst>
            </p:cNvPr>
            <p:cNvCxnSpPr/>
            <p:nvPr/>
          </p:nvCxnSpPr>
          <p:spPr>
            <a:xfrm flipH="1">
              <a:off x="820505" y="1774095"/>
              <a:ext cx="4196743" cy="9745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arrow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1B385A7-8994-44FD-9C97-ADAB4E11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1672" y="2023339"/>
              <a:ext cx="15462" cy="1038381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arrow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7CAC72-240C-4AE3-BADA-F2BEE7A5ECFB}"/>
                </a:ext>
              </a:extLst>
            </p:cNvPr>
            <p:cNvSpPr txBox="1"/>
            <p:nvPr/>
          </p:nvSpPr>
          <p:spPr>
            <a:xfrm rot="16200000">
              <a:off x="4910139" y="2438854"/>
              <a:ext cx="843471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cap="none" spc="0" normalizeH="0" baseline="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1000mm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11FCA5C-0E8F-4D2F-85B3-0F0B42AE654D}"/>
                </a:ext>
              </a:extLst>
            </p:cNvPr>
            <p:cNvSpPr txBox="1"/>
            <p:nvPr/>
          </p:nvSpPr>
          <p:spPr>
            <a:xfrm>
              <a:off x="2628828" y="1510690"/>
              <a:ext cx="811049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cap="none" spc="0" normalizeH="0" baseline="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3200mm</a:t>
              </a:r>
            </a:p>
          </p:txBody>
        </p:sp>
        <p:sp>
          <p:nvSpPr>
            <p:cNvPr id="16" name="线形标注 1(无边框) 22">
              <a:extLst>
                <a:ext uri="{FF2B5EF4-FFF2-40B4-BE49-F238E27FC236}">
                  <a16:creationId xmlns:a16="http://schemas.microsoft.com/office/drawing/2014/main" id="{F2AFA029-744E-4FF2-8DD5-150A8BF14D7C}"/>
                </a:ext>
              </a:extLst>
            </p:cNvPr>
            <p:cNvSpPr/>
            <p:nvPr/>
          </p:nvSpPr>
          <p:spPr>
            <a:xfrm>
              <a:off x="3264427" y="4699207"/>
              <a:ext cx="1118882" cy="184666"/>
            </a:xfrm>
            <a:prstGeom prst="callout1">
              <a:avLst>
                <a:gd name="adj1" fmla="val 27272"/>
                <a:gd name="adj2" fmla="val -2093"/>
                <a:gd name="adj3" fmla="val 22038"/>
                <a:gd name="adj4" fmla="val -71817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料箱暂存工位</a:t>
              </a:r>
            </a:p>
          </p:txBody>
        </p:sp>
        <p:sp>
          <p:nvSpPr>
            <p:cNvPr id="17" name="线形标注 1(无边框) 23">
              <a:extLst>
                <a:ext uri="{FF2B5EF4-FFF2-40B4-BE49-F238E27FC236}">
                  <a16:creationId xmlns:a16="http://schemas.microsoft.com/office/drawing/2014/main" id="{EEC0B15E-1ED2-4EC5-902D-7294364698E0}"/>
                </a:ext>
              </a:extLst>
            </p:cNvPr>
            <p:cNvSpPr/>
            <p:nvPr/>
          </p:nvSpPr>
          <p:spPr>
            <a:xfrm>
              <a:off x="3158068" y="3759742"/>
              <a:ext cx="1261787" cy="184666"/>
            </a:xfrm>
            <a:prstGeom prst="callout1">
              <a:avLst>
                <a:gd name="adj1" fmla="val 27272"/>
                <a:gd name="adj2" fmla="val -2093"/>
                <a:gd name="adj3" fmla="val 22038"/>
                <a:gd name="adj4" fmla="val -71817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料箱搬运扫码工位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3FEFCC9-62F4-4A23-8E51-4D39CAF3C17C}"/>
              </a:ext>
            </a:extLst>
          </p:cNvPr>
          <p:cNvGrpSpPr/>
          <p:nvPr/>
        </p:nvGrpSpPr>
        <p:grpSpPr>
          <a:xfrm>
            <a:off x="322930" y="2026317"/>
            <a:ext cx="5600320" cy="2595871"/>
            <a:chOff x="263525" y="2224320"/>
            <a:chExt cx="5775960" cy="2689183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2D55150-2526-4B6B-9770-5A42F9D10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525" y="2564765"/>
              <a:ext cx="5775960" cy="2061210"/>
            </a:xfrm>
            <a:prstGeom prst="rect">
              <a:avLst/>
            </a:prstGeom>
          </p:spPr>
        </p:pic>
        <p:sp>
          <p:nvSpPr>
            <p:cNvPr id="22" name="线形标注 1(无边框) 12">
              <a:extLst>
                <a:ext uri="{FF2B5EF4-FFF2-40B4-BE49-F238E27FC236}">
                  <a16:creationId xmlns:a16="http://schemas.microsoft.com/office/drawing/2014/main" id="{19AE1506-A460-45D7-89E1-D57D38B0DAF4}"/>
                </a:ext>
              </a:extLst>
            </p:cNvPr>
            <p:cNvSpPr/>
            <p:nvPr/>
          </p:nvSpPr>
          <p:spPr>
            <a:xfrm>
              <a:off x="584200" y="2259880"/>
              <a:ext cx="1662431" cy="191304"/>
            </a:xfrm>
            <a:prstGeom prst="callout1">
              <a:avLst>
                <a:gd name="adj1" fmla="val 96143"/>
                <a:gd name="adj2" fmla="val 49140"/>
                <a:gd name="adj3" fmla="val 587605"/>
                <a:gd name="adj4" fmla="val 50814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AGV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小车来料示意</a:t>
              </a:r>
            </a:p>
          </p:txBody>
        </p:sp>
        <p:sp>
          <p:nvSpPr>
            <p:cNvPr id="23" name="线形标注 1(无边框) 11">
              <a:extLst>
                <a:ext uri="{FF2B5EF4-FFF2-40B4-BE49-F238E27FC236}">
                  <a16:creationId xmlns:a16="http://schemas.microsoft.com/office/drawing/2014/main" id="{E6F4FA4B-38AC-489B-BB1D-1D5E2C5375AD}"/>
                </a:ext>
              </a:extLst>
            </p:cNvPr>
            <p:cNvSpPr/>
            <p:nvPr/>
          </p:nvSpPr>
          <p:spPr>
            <a:xfrm>
              <a:off x="4423964" y="4722199"/>
              <a:ext cx="1438275" cy="191304"/>
            </a:xfrm>
            <a:prstGeom prst="callout1">
              <a:avLst>
                <a:gd name="adj1" fmla="val 1101"/>
                <a:gd name="adj2" fmla="val 49889"/>
                <a:gd name="adj3" fmla="val -266674"/>
                <a:gd name="adj4" fmla="val 50154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扫码枪</a:t>
              </a:r>
            </a:p>
          </p:txBody>
        </p:sp>
        <p:sp>
          <p:nvSpPr>
            <p:cNvPr id="24" name="线形标注 1(无边框) 1">
              <a:extLst>
                <a:ext uri="{FF2B5EF4-FFF2-40B4-BE49-F238E27FC236}">
                  <a16:creationId xmlns:a16="http://schemas.microsoft.com/office/drawing/2014/main" id="{FBF526D1-199E-4094-999D-9A0424ADFE85}"/>
                </a:ext>
              </a:extLst>
            </p:cNvPr>
            <p:cNvSpPr/>
            <p:nvPr/>
          </p:nvSpPr>
          <p:spPr>
            <a:xfrm>
              <a:off x="2352040" y="2224321"/>
              <a:ext cx="1442720" cy="191304"/>
            </a:xfrm>
            <a:prstGeom prst="callout1">
              <a:avLst>
                <a:gd name="adj1" fmla="val 96143"/>
                <a:gd name="adj2" fmla="val 49140"/>
                <a:gd name="adj3" fmla="val 587605"/>
                <a:gd name="adj4" fmla="val 50814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料箱暂存工位</a:t>
              </a:r>
            </a:p>
          </p:txBody>
        </p:sp>
        <p:sp>
          <p:nvSpPr>
            <p:cNvPr id="25" name="线形标注 1(无边框) 2">
              <a:extLst>
                <a:ext uri="{FF2B5EF4-FFF2-40B4-BE49-F238E27FC236}">
                  <a16:creationId xmlns:a16="http://schemas.microsoft.com/office/drawing/2014/main" id="{33C5210B-473A-4AFB-AEA3-A6E7E3B74DA7}"/>
                </a:ext>
              </a:extLst>
            </p:cNvPr>
            <p:cNvSpPr/>
            <p:nvPr/>
          </p:nvSpPr>
          <p:spPr>
            <a:xfrm>
              <a:off x="3299037" y="4722199"/>
              <a:ext cx="1403350" cy="191304"/>
            </a:xfrm>
            <a:prstGeom prst="callout1">
              <a:avLst>
                <a:gd name="adj1" fmla="val -11845"/>
                <a:gd name="adj2" fmla="val 52217"/>
                <a:gd name="adj3" fmla="val -344548"/>
                <a:gd name="adj4" fmla="val 5267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AGV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对接滚筒线</a:t>
              </a:r>
            </a:p>
          </p:txBody>
        </p:sp>
        <p:sp>
          <p:nvSpPr>
            <p:cNvPr id="26" name="线形标注 1(无边框) 16">
              <a:extLst>
                <a:ext uri="{FF2B5EF4-FFF2-40B4-BE49-F238E27FC236}">
                  <a16:creationId xmlns:a16="http://schemas.microsoft.com/office/drawing/2014/main" id="{186455B6-71AE-4778-BF2D-F44E3D3E1F07}"/>
                </a:ext>
              </a:extLst>
            </p:cNvPr>
            <p:cNvSpPr/>
            <p:nvPr/>
          </p:nvSpPr>
          <p:spPr>
            <a:xfrm>
              <a:off x="4151630" y="2224320"/>
              <a:ext cx="1662431" cy="191304"/>
            </a:xfrm>
            <a:prstGeom prst="callout1">
              <a:avLst>
                <a:gd name="adj1" fmla="val 96143"/>
                <a:gd name="adj2" fmla="val 49140"/>
                <a:gd name="adj3" fmla="val 587605"/>
                <a:gd name="adj4" fmla="val 50814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料箱搬运扫码工位</a:t>
              </a:r>
            </a:p>
          </p:txBody>
        </p:sp>
      </p:grpSp>
      <p:sp>
        <p:nvSpPr>
          <p:cNvPr id="28" name="右箭头 14">
            <a:extLst>
              <a:ext uri="{FF2B5EF4-FFF2-40B4-BE49-F238E27FC236}">
                <a16:creationId xmlns:a16="http://schemas.microsoft.com/office/drawing/2014/main" id="{91302529-3076-4723-B722-93149E82D87B}"/>
              </a:ext>
            </a:extLst>
          </p:cNvPr>
          <p:cNvSpPr/>
          <p:nvPr/>
        </p:nvSpPr>
        <p:spPr>
          <a:xfrm>
            <a:off x="1439793" y="3319610"/>
            <a:ext cx="1154915" cy="200835"/>
          </a:xfrm>
          <a:prstGeom prst="rightArrow">
            <a:avLst/>
          </a:prstGeom>
          <a:solidFill>
            <a:schemeClr val="accent2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线形标注 1(无边框) 2">
            <a:extLst>
              <a:ext uri="{FF2B5EF4-FFF2-40B4-BE49-F238E27FC236}">
                <a16:creationId xmlns:a16="http://schemas.microsoft.com/office/drawing/2014/main" id="{DBA9330E-B131-4F08-938B-682218E37B35}"/>
              </a:ext>
            </a:extLst>
          </p:cNvPr>
          <p:cNvSpPr/>
          <p:nvPr/>
        </p:nvSpPr>
        <p:spPr>
          <a:xfrm>
            <a:off x="1360101" y="4437522"/>
            <a:ext cx="1360676" cy="184666"/>
          </a:xfrm>
          <a:prstGeom prst="callout1">
            <a:avLst>
              <a:gd name="adj1" fmla="val -11845"/>
              <a:gd name="adj2" fmla="val 52217"/>
              <a:gd name="adj3" fmla="val -498703"/>
              <a:gd name="adj4" fmla="val 53938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zh-CN" altLang="en-US" sz="1200" dirty="0">
                <a:solidFill>
                  <a:srgbClr val="000000"/>
                </a:solidFill>
                <a:latin typeface="Helvetica Neue Medium"/>
              </a:rPr>
              <a:t>产品入料方向</a:t>
            </a:r>
          </a:p>
        </p:txBody>
      </p:sp>
    </p:spTree>
    <p:extLst>
      <p:ext uri="{BB962C8B-B14F-4D97-AF65-F5344CB8AC3E}">
        <p14:creationId xmlns:p14="http://schemas.microsoft.com/office/powerpoint/2010/main" val="19516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方案设计</a:t>
            </a:r>
            <a:r>
              <a:rPr lang="en-US" altLang="zh-CN" dirty="0"/>
              <a:t>|</a:t>
            </a:r>
            <a:r>
              <a:rPr lang="zh-CN" altLang="en-US" dirty="0"/>
              <a:t>取放料</a:t>
            </a:r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594F2F8-50B9-4231-9199-2D7E1B41DDE2}"/>
              </a:ext>
            </a:extLst>
          </p:cNvPr>
          <p:cNvGrpSpPr/>
          <p:nvPr/>
        </p:nvGrpSpPr>
        <p:grpSpPr>
          <a:xfrm>
            <a:off x="1484193" y="3429000"/>
            <a:ext cx="9479620" cy="3084270"/>
            <a:chOff x="2686947" y="1759789"/>
            <a:chExt cx="8829903" cy="377926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A7F56B1-8677-4409-8257-8284D9D0B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947" y="1759789"/>
              <a:ext cx="8829903" cy="3779268"/>
            </a:xfrm>
            <a:prstGeom prst="rect">
              <a:avLst/>
            </a:prstGeom>
          </p:spPr>
        </p:pic>
        <p:sp>
          <p:nvSpPr>
            <p:cNvPr id="17" name="线形标注 1(无边框) 10">
              <a:extLst>
                <a:ext uri="{FF2B5EF4-FFF2-40B4-BE49-F238E27FC236}">
                  <a16:creationId xmlns:a16="http://schemas.microsoft.com/office/drawing/2014/main" id="{D1AF1EEC-B01B-4158-A8AA-31DA423BB18A}"/>
                </a:ext>
              </a:extLst>
            </p:cNvPr>
            <p:cNvSpPr/>
            <p:nvPr/>
          </p:nvSpPr>
          <p:spPr>
            <a:xfrm>
              <a:off x="5753825" y="3553610"/>
              <a:ext cx="1166895" cy="230832"/>
            </a:xfrm>
            <a:prstGeom prst="callout1">
              <a:avLst>
                <a:gd name="adj1" fmla="val 49862"/>
                <a:gd name="adj2" fmla="val 100578"/>
                <a:gd name="adj3" fmla="val 56821"/>
                <a:gd name="adj4" fmla="val 215235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500">
                  <a:sym typeface="+mn-ea"/>
                </a:rPr>
                <a:t>升降机构</a:t>
              </a:r>
            </a:p>
          </p:txBody>
        </p:sp>
        <p:sp>
          <p:nvSpPr>
            <p:cNvPr id="18" name="线形标注 1(无边框) 18">
              <a:extLst>
                <a:ext uri="{FF2B5EF4-FFF2-40B4-BE49-F238E27FC236}">
                  <a16:creationId xmlns:a16="http://schemas.microsoft.com/office/drawing/2014/main" id="{C52FF33D-7C80-4A93-8783-BC2F2FDBD727}"/>
                </a:ext>
              </a:extLst>
            </p:cNvPr>
            <p:cNvSpPr/>
            <p:nvPr/>
          </p:nvSpPr>
          <p:spPr>
            <a:xfrm>
              <a:off x="5526395" y="2228768"/>
              <a:ext cx="1621751" cy="230832"/>
            </a:xfrm>
            <a:prstGeom prst="callout1">
              <a:avLst>
                <a:gd name="adj1" fmla="val 49724"/>
                <a:gd name="adj2" fmla="val 109041"/>
                <a:gd name="adj3" fmla="val 59163"/>
                <a:gd name="adj4" fmla="val 172961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sz="1500" b="0" i="0" u="none" strike="noStrike" cap="none" spc="0" normalizeH="0" baseline="0" dirty="0">
                  <a:sym typeface="Helvetica Neue Medium"/>
                </a:rPr>
                <a:t>前后伸缩移动</a:t>
              </a:r>
              <a:r>
                <a:rPr kumimoji="0" lang="zh-CN" altLang="en-US" sz="1500" b="0" i="0" u="none" strike="noStrike" cap="none" spc="0" normalizeH="0" baseline="0" dirty="0">
                  <a:sym typeface="Helvetica Neue Medium"/>
                </a:rPr>
                <a:t>机构</a:t>
              </a:r>
            </a:p>
          </p:txBody>
        </p:sp>
        <p:sp>
          <p:nvSpPr>
            <p:cNvPr id="19" name="线形标注 1(无边框) 25">
              <a:extLst>
                <a:ext uri="{FF2B5EF4-FFF2-40B4-BE49-F238E27FC236}">
                  <a16:creationId xmlns:a16="http://schemas.microsoft.com/office/drawing/2014/main" id="{44A26C69-B633-465B-86BB-6B6C9078A197}"/>
                </a:ext>
              </a:extLst>
            </p:cNvPr>
            <p:cNvSpPr/>
            <p:nvPr/>
          </p:nvSpPr>
          <p:spPr>
            <a:xfrm>
              <a:off x="3155559" y="2977665"/>
              <a:ext cx="939250" cy="230832"/>
            </a:xfrm>
            <a:prstGeom prst="callout1">
              <a:avLst>
                <a:gd name="adj1" fmla="val 97796"/>
                <a:gd name="adj2" fmla="val 49670"/>
                <a:gd name="adj3" fmla="val 784325"/>
                <a:gd name="adj4" fmla="val 49311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500" dirty="0">
                  <a:sym typeface="+mn-ea"/>
                </a:rPr>
                <a:t>横移地轨</a:t>
              </a:r>
            </a:p>
          </p:txBody>
        </p:sp>
        <p:sp>
          <p:nvSpPr>
            <p:cNvPr id="21" name="线形标注 1(无边框) 3">
              <a:extLst>
                <a:ext uri="{FF2B5EF4-FFF2-40B4-BE49-F238E27FC236}">
                  <a16:creationId xmlns:a16="http://schemas.microsoft.com/office/drawing/2014/main" id="{5DA3710D-38BD-4063-B1EB-DB91385D5176}"/>
                </a:ext>
              </a:extLst>
            </p:cNvPr>
            <p:cNvSpPr/>
            <p:nvPr/>
          </p:nvSpPr>
          <p:spPr>
            <a:xfrm>
              <a:off x="4097014" y="2977665"/>
              <a:ext cx="939250" cy="230832"/>
            </a:xfrm>
            <a:prstGeom prst="callout1">
              <a:avLst>
                <a:gd name="adj1" fmla="val 97796"/>
                <a:gd name="adj2" fmla="val 49670"/>
                <a:gd name="adj3" fmla="val 657302"/>
                <a:gd name="adj4" fmla="val 49311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500">
                  <a:sym typeface="+mn-ea"/>
                </a:rPr>
                <a:t>导轨</a:t>
              </a:r>
            </a:p>
          </p:txBody>
        </p:sp>
        <p:sp>
          <p:nvSpPr>
            <p:cNvPr id="22" name="线形标注 1(无边框) 5">
              <a:extLst>
                <a:ext uri="{FF2B5EF4-FFF2-40B4-BE49-F238E27FC236}">
                  <a16:creationId xmlns:a16="http://schemas.microsoft.com/office/drawing/2014/main" id="{8559EE73-8D2B-478C-9E70-136ACD64B4B8}"/>
                </a:ext>
              </a:extLst>
            </p:cNvPr>
            <p:cNvSpPr/>
            <p:nvPr/>
          </p:nvSpPr>
          <p:spPr>
            <a:xfrm>
              <a:off x="5610210" y="2581749"/>
              <a:ext cx="1454123" cy="230832"/>
            </a:xfrm>
            <a:prstGeom prst="callout1">
              <a:avLst>
                <a:gd name="adj1" fmla="val 49724"/>
                <a:gd name="adj2" fmla="val 98956"/>
                <a:gd name="adj3" fmla="val 55461"/>
                <a:gd name="adj4" fmla="val 212999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sz="1500" b="0" i="0" u="none" strike="noStrike" cap="none" spc="0" normalizeH="0" baseline="0" dirty="0">
                  <a:sym typeface="Helvetica Neue Medium"/>
                </a:rPr>
                <a:t>夹爪气缸</a:t>
              </a:r>
              <a:endParaRPr kumimoji="0" lang="zh-CN" altLang="en-US" sz="1500" b="0" i="0" u="none" strike="noStrike" cap="none" spc="0" normalizeH="0" baseline="0" dirty="0">
                <a:sym typeface="Helvetica Neue Medium"/>
              </a:endParaRPr>
            </a:p>
          </p:txBody>
        </p:sp>
        <p:sp>
          <p:nvSpPr>
            <p:cNvPr id="23" name="线形标注 1(无边框) 6">
              <a:extLst>
                <a:ext uri="{FF2B5EF4-FFF2-40B4-BE49-F238E27FC236}">
                  <a16:creationId xmlns:a16="http://schemas.microsoft.com/office/drawing/2014/main" id="{0803BD5F-CEF7-4731-9D8A-381D567A6F7E}"/>
                </a:ext>
              </a:extLst>
            </p:cNvPr>
            <p:cNvSpPr/>
            <p:nvPr/>
          </p:nvSpPr>
          <p:spPr>
            <a:xfrm>
              <a:off x="5610210" y="3056880"/>
              <a:ext cx="1454123" cy="230832"/>
            </a:xfrm>
            <a:prstGeom prst="callout1">
              <a:avLst>
                <a:gd name="adj1" fmla="val 49724"/>
                <a:gd name="adj2" fmla="val 98956"/>
                <a:gd name="adj3" fmla="val 47988"/>
                <a:gd name="adj4" fmla="val 191642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sz="1500" b="0" i="0" u="none" strike="noStrike" cap="none" spc="0" normalizeH="0" baseline="0" dirty="0">
                  <a:sym typeface="Helvetica Neue Medium"/>
                </a:rPr>
                <a:t>料箱示意</a:t>
              </a:r>
              <a:endParaRPr kumimoji="0" lang="zh-CN" altLang="en-US" sz="1500" b="0" i="0" u="none" strike="noStrike" cap="none" spc="0" normalizeH="0" baseline="0" dirty="0">
                <a:sym typeface="Helvetica Neue Medium"/>
              </a:endParaRPr>
            </a:p>
          </p:txBody>
        </p:sp>
        <p:sp>
          <p:nvSpPr>
            <p:cNvPr id="24" name="线形标注 1(无边框) 7">
              <a:extLst>
                <a:ext uri="{FF2B5EF4-FFF2-40B4-BE49-F238E27FC236}">
                  <a16:creationId xmlns:a16="http://schemas.microsoft.com/office/drawing/2014/main" id="{FF8FA667-3DFA-4800-86F3-643F0448C57D}"/>
                </a:ext>
              </a:extLst>
            </p:cNvPr>
            <p:cNvSpPr/>
            <p:nvPr/>
          </p:nvSpPr>
          <p:spPr>
            <a:xfrm>
              <a:off x="10259458" y="3669026"/>
              <a:ext cx="1257392" cy="230832"/>
            </a:xfrm>
            <a:prstGeom prst="callout1">
              <a:avLst>
                <a:gd name="adj1" fmla="val 49862"/>
                <a:gd name="adj2" fmla="val 1493"/>
                <a:gd name="adj3" fmla="val 53323"/>
                <a:gd name="adj4" fmla="val -31043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500" dirty="0">
                  <a:sym typeface="+mn-ea"/>
                </a:rPr>
                <a:t>地轨驱动电机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242C99-BA7F-484D-BD58-B47AB3A6E300}"/>
              </a:ext>
            </a:extLst>
          </p:cNvPr>
          <p:cNvGrpSpPr/>
          <p:nvPr/>
        </p:nvGrpSpPr>
        <p:grpSpPr>
          <a:xfrm>
            <a:off x="1432795" y="1234324"/>
            <a:ext cx="9354981" cy="2277177"/>
            <a:chOff x="490220" y="1341121"/>
            <a:chExt cx="11210925" cy="3908424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4EC6432-3D19-48DA-AE3E-85174616B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220" y="1982470"/>
              <a:ext cx="11210925" cy="3267075"/>
            </a:xfrm>
            <a:prstGeom prst="rect">
              <a:avLst/>
            </a:prstGeom>
          </p:spPr>
        </p:pic>
        <p:sp>
          <p:nvSpPr>
            <p:cNvPr id="27" name="线形标注 1(无边框) 10">
              <a:extLst>
                <a:ext uri="{FF2B5EF4-FFF2-40B4-BE49-F238E27FC236}">
                  <a16:creationId xmlns:a16="http://schemas.microsoft.com/office/drawing/2014/main" id="{A34BD9D7-80D8-455C-A1B8-BC53D69E1DE0}"/>
                </a:ext>
              </a:extLst>
            </p:cNvPr>
            <p:cNvSpPr/>
            <p:nvPr/>
          </p:nvSpPr>
          <p:spPr>
            <a:xfrm>
              <a:off x="3431540" y="1751966"/>
              <a:ext cx="1318260" cy="230504"/>
            </a:xfrm>
            <a:prstGeom prst="callout1">
              <a:avLst>
                <a:gd name="adj1" fmla="val 117079"/>
                <a:gd name="adj2" fmla="val 51059"/>
                <a:gd name="adj3" fmla="val 806063"/>
                <a:gd name="adj4" fmla="val 52986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500">
                  <a:sym typeface="+mn-ea"/>
                </a:rPr>
                <a:t>移动拖链</a:t>
              </a:r>
            </a:p>
          </p:txBody>
        </p:sp>
        <p:sp>
          <p:nvSpPr>
            <p:cNvPr id="28" name="线形标注 1(无边框) 25">
              <a:extLst>
                <a:ext uri="{FF2B5EF4-FFF2-40B4-BE49-F238E27FC236}">
                  <a16:creationId xmlns:a16="http://schemas.microsoft.com/office/drawing/2014/main" id="{19ED834C-6544-4146-BF80-C4347ADB0189}"/>
                </a:ext>
              </a:extLst>
            </p:cNvPr>
            <p:cNvSpPr/>
            <p:nvPr/>
          </p:nvSpPr>
          <p:spPr>
            <a:xfrm>
              <a:off x="551815" y="1751966"/>
              <a:ext cx="1061085" cy="230504"/>
            </a:xfrm>
            <a:prstGeom prst="callout1">
              <a:avLst>
                <a:gd name="adj1" fmla="val 97796"/>
                <a:gd name="adj2" fmla="val 49670"/>
                <a:gd name="adj3" fmla="val 750691"/>
                <a:gd name="adj4" fmla="val 49311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500">
                  <a:sym typeface="+mn-ea"/>
                </a:rPr>
                <a:t>横移地轨</a:t>
              </a:r>
            </a:p>
          </p:txBody>
        </p:sp>
        <p:sp>
          <p:nvSpPr>
            <p:cNvPr id="29" name="线形标注 1(无边框) 3">
              <a:extLst>
                <a:ext uri="{FF2B5EF4-FFF2-40B4-BE49-F238E27FC236}">
                  <a16:creationId xmlns:a16="http://schemas.microsoft.com/office/drawing/2014/main" id="{94A926E9-32CF-49E4-A9A1-69FCCDF32070}"/>
                </a:ext>
              </a:extLst>
            </p:cNvPr>
            <p:cNvSpPr/>
            <p:nvPr/>
          </p:nvSpPr>
          <p:spPr>
            <a:xfrm>
              <a:off x="1559560" y="1772921"/>
              <a:ext cx="1061085" cy="230504"/>
            </a:xfrm>
            <a:prstGeom prst="callout1">
              <a:avLst>
                <a:gd name="adj1" fmla="val 97796"/>
                <a:gd name="adj2" fmla="val 49670"/>
                <a:gd name="adj3" fmla="val 538018"/>
                <a:gd name="adj4" fmla="val 47636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500">
                  <a:sym typeface="+mn-ea"/>
                </a:rPr>
                <a:t>导轨</a:t>
              </a:r>
            </a:p>
          </p:txBody>
        </p:sp>
        <p:sp>
          <p:nvSpPr>
            <p:cNvPr id="30" name="线形标注 1(无边框) 7">
              <a:extLst>
                <a:ext uri="{FF2B5EF4-FFF2-40B4-BE49-F238E27FC236}">
                  <a16:creationId xmlns:a16="http://schemas.microsoft.com/office/drawing/2014/main" id="{EB70CB1B-35CF-4AE9-8440-BC72CA064D95}"/>
                </a:ext>
              </a:extLst>
            </p:cNvPr>
            <p:cNvSpPr/>
            <p:nvPr/>
          </p:nvSpPr>
          <p:spPr>
            <a:xfrm>
              <a:off x="9119870" y="1341121"/>
              <a:ext cx="1420495" cy="230504"/>
            </a:xfrm>
            <a:prstGeom prst="callout1">
              <a:avLst>
                <a:gd name="adj1" fmla="val 109641"/>
                <a:gd name="adj2" fmla="val 48636"/>
                <a:gd name="adj3" fmla="val 564189"/>
                <a:gd name="adj4" fmla="val 49977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500">
                  <a:sym typeface="+mn-ea"/>
                </a:rPr>
                <a:t>地轨驱动电机</a:t>
              </a:r>
            </a:p>
          </p:txBody>
        </p:sp>
        <p:sp>
          <p:nvSpPr>
            <p:cNvPr id="31" name="线形标注 1(无边框) 8">
              <a:extLst>
                <a:ext uri="{FF2B5EF4-FFF2-40B4-BE49-F238E27FC236}">
                  <a16:creationId xmlns:a16="http://schemas.microsoft.com/office/drawing/2014/main" id="{815AAFB2-3638-4B02-81C7-1A280352C83A}"/>
                </a:ext>
              </a:extLst>
            </p:cNvPr>
            <p:cNvSpPr/>
            <p:nvPr/>
          </p:nvSpPr>
          <p:spPr>
            <a:xfrm>
              <a:off x="2423795" y="1773556"/>
              <a:ext cx="1061085" cy="230504"/>
            </a:xfrm>
            <a:prstGeom prst="callout1">
              <a:avLst>
                <a:gd name="adj1" fmla="val 97796"/>
                <a:gd name="adj2" fmla="val 49670"/>
                <a:gd name="adj3" fmla="val 452343"/>
                <a:gd name="adj4" fmla="val 50867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spAutoFit/>
            </a:bodyPr>
            <a:lstStyle/>
            <a:p>
              <a:pPr marL="0" marR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500">
                  <a:sym typeface="+mn-ea"/>
                </a:rPr>
                <a:t>齿条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1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50afbe5-5f01-428a-8cb4-b83c43de3a1c}"/>
  <p:tag name="TABLE_ENDDRAG_ORIGIN_RECT" val="433*120"/>
  <p:tag name="TABLE_ENDDRAG_RECT" val="144*210*433*120"/>
</p:tagLst>
</file>

<file path=ppt/theme/theme1.xml><?xml version="1.0" encoding="utf-8"?>
<a:theme xmlns:a="http://schemas.openxmlformats.org/drawingml/2006/main" name="1_自定义设计方案">
  <a:themeElements>
    <a:clrScheme name="S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66F"/>
      </a:accent1>
      <a:accent2>
        <a:srgbClr val="9B2034"/>
      </a:accent2>
      <a:accent3>
        <a:srgbClr val="41A0D0"/>
      </a:accent3>
      <a:accent4>
        <a:srgbClr val="8F79AE"/>
      </a:accent4>
      <a:accent5>
        <a:srgbClr val="2466F4"/>
      </a:accent5>
      <a:accent6>
        <a:srgbClr val="70AD47"/>
      </a:accent6>
      <a:hlink>
        <a:srgbClr val="00B0F0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4437</TotalTime>
  <Words>352</Words>
  <Application>Microsoft Office PowerPoint</Application>
  <PresentationFormat>宽屏</PresentationFormat>
  <Paragraphs>130</Paragraphs>
  <Slides>16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黑体</vt:lpstr>
      <vt:lpstr>Arial</vt:lpstr>
      <vt:lpstr>Wingdings</vt:lpstr>
      <vt:lpstr>Helvetica Neue Medium</vt:lpstr>
      <vt:lpstr>1_自定义设计方案</vt:lpstr>
      <vt:lpstr>PowerPoint 演示文稿</vt:lpstr>
      <vt:lpstr>版本控制</vt:lpstr>
      <vt:lpstr>PowerPoint 演示文稿</vt:lpstr>
      <vt:lpstr>项目需求</vt:lpstr>
      <vt:lpstr>PowerPoint 演示文稿</vt:lpstr>
      <vt:lpstr>方案设计|设备布局</vt:lpstr>
      <vt:lpstr>方案设计|扫码枪</vt:lpstr>
      <vt:lpstr>方案设计|AGV对接滚筒线</vt:lpstr>
      <vt:lpstr>方案设计|取放料1</vt:lpstr>
      <vt:lpstr>方案设计|取放料2</vt:lpstr>
      <vt:lpstr>PowerPoint 演示文稿</vt:lpstr>
      <vt:lpstr>图像效果</vt:lpstr>
      <vt:lpstr>PowerPoint 演示文稿</vt:lpstr>
      <vt:lpstr>流程设计</vt:lpstr>
      <vt:lpstr>流程设计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943</cp:revision>
  <cp:lastPrinted>2021-06-23T04:19:52Z</cp:lastPrinted>
  <dcterms:created xsi:type="dcterms:W3CDTF">2020-12-08T05:45:16Z</dcterms:created>
  <dcterms:modified xsi:type="dcterms:W3CDTF">2022-01-26T01:56:00Z</dcterms:modified>
</cp:coreProperties>
</file>